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4" autoAdjust="0"/>
    <p:restoredTop sz="98224" autoAdjust="0"/>
  </p:normalViewPr>
  <p:slideViewPr>
    <p:cSldViewPr>
      <p:cViewPr varScale="1">
        <p:scale>
          <a:sx n="76" d="100"/>
          <a:sy n="76" d="100"/>
        </p:scale>
        <p:origin x="-9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01913-0EC0-442C-B173-65AF56EA89D7}" type="datetimeFigureOut">
              <a:rPr lang="it-IT" smtClean="0"/>
              <a:pPr/>
              <a:t>13/06/2017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AA124-A0FC-46D1-A647-25F611A75192}" type="slidenum">
              <a:rPr lang="it-IT" smtClean="0"/>
              <a:pPr/>
              <a:t>‹N›</a:t>
            </a:fld>
            <a:endParaRPr lang="it-IT"/>
          </a:p>
        </p:txBody>
      </p:sp>
    </p:spTree>
    <p:extLst>
      <p:ext uri="{BB962C8B-B14F-4D97-AF65-F5344CB8AC3E}">
        <p14:creationId xmlns="" xmlns:p14="http://schemas.microsoft.com/office/powerpoint/2010/main" val="17909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42AA124-A0FC-46D1-A647-25F611A75192}" type="slidenum">
              <a:rPr lang="it-IT" smtClean="0"/>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9"/>
          <p:cNvSpPr>
            <a:spLocks noGrp="1"/>
          </p:cNvSpPr>
          <p:nvPr>
            <p:ph type="dt" sz="half" idx="10"/>
          </p:nvPr>
        </p:nvSpPr>
        <p:spPr/>
        <p:txBody>
          <a:bodyPr/>
          <a:lstStyle>
            <a:lvl1pPr>
              <a:defRPr/>
            </a:lvl1pPr>
          </a:lstStyle>
          <a:p>
            <a:pPr>
              <a:defRPr/>
            </a:pPr>
            <a:fld id="{EC4BCEB9-89EA-4B10-A256-6824252FF765}"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B771548-A7D3-4FFD-B5CE-82DB9C0DE15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6DCE722C-CE53-4AB1-AB1E-8A97E1E78F8D}"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48A7A1EA-6DD7-400C-8E6F-31A83FCA3B6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B4C1F05E-8883-47D8-B64C-300B8645B858}"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4DD898F3-CCAD-4BFE-9932-297DB999A98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DFEC295F-1F1E-4819-BAFC-1AE21ABDAE5C}"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3AA7F12-634F-4DD4-92E1-670D8C3921C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9"/>
          <p:cNvSpPr>
            <a:spLocks noGrp="1"/>
          </p:cNvSpPr>
          <p:nvPr>
            <p:ph type="dt" sz="half" idx="10"/>
          </p:nvPr>
        </p:nvSpPr>
        <p:spPr/>
        <p:txBody>
          <a:bodyPr/>
          <a:lstStyle>
            <a:lvl1pPr>
              <a:defRPr/>
            </a:lvl1pPr>
          </a:lstStyle>
          <a:p>
            <a:pPr>
              <a:defRPr/>
            </a:pPr>
            <a:fld id="{B4182E9A-4738-409B-9038-F0B394A713C5}"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2CE5A140-2000-40EF-9433-49AFB41A176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BF92392B-5E69-407A-A901-A3011EBA95A3}" type="datetimeFigureOut">
              <a:rPr lang="it-IT"/>
              <a:pPr>
                <a:defRPr/>
              </a:pPr>
              <a:t>13/06/2017</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BAD71BF2-E7B2-4431-B41B-5A5F7E5142C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357757A6-4271-448B-9FCF-90F25160014A}" type="datetimeFigureOut">
              <a:rPr lang="it-IT"/>
              <a:pPr>
                <a:defRPr/>
              </a:pPr>
              <a:t>13/06/2017</a:t>
            </a:fld>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DE00C99D-4B79-4830-8188-66824256C75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4B3B72EC-DA72-43C8-9AE3-8C7CD8419BEE}" type="datetimeFigureOut">
              <a:rPr lang="it-IT"/>
              <a:pPr>
                <a:defRPr/>
              </a:pPr>
              <a:t>13/06/2017</a:t>
            </a:fld>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67463020-08E5-4ED8-860F-994ADEDC559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54AFB378-E3BB-4D83-84D8-0BAB8203F9E0}" type="datetimeFigureOut">
              <a:rPr lang="it-IT"/>
              <a:pPr>
                <a:defRPr/>
              </a:pPr>
              <a:t>13/06/2017</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8B5C0812-1248-4909-81B3-0A5978B475B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4777D532-8D10-4F19-ADC4-9B4049360692}" type="datetimeFigureOut">
              <a:rPr lang="it-IT"/>
              <a:pPr>
                <a:defRPr/>
              </a:pPr>
              <a:t>13/06/2017</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5F49AF7D-2963-4943-94C7-0AC3FDC47FC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C2DFC057-0683-4E98-83D0-ED6573B748C8}" type="datetimeFigureOut">
              <a:rPr lang="it-IT"/>
              <a:pPr>
                <a:defRPr/>
              </a:pPr>
              <a:t>13/06/2017</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F90E9854-07F8-4D2D-BBD2-B0B533EF74C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23CFF4C-AAD9-4E96-9EE1-CFACF487FE58}" type="datetimeFigureOut">
              <a:rPr lang="it-IT"/>
              <a:pPr>
                <a:defRPr/>
              </a:pPr>
              <a:t>13/06/2017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B8F79019-1A08-40E6-94D5-1B5F623CC8ED}"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media/media1.mp3"/><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0034" y="0"/>
            <a:ext cx="8305800" cy="6715148"/>
          </a:xfrm>
        </p:spPr>
        <p:txBody>
          <a:bodyPr/>
          <a:lstStyle/>
          <a:p>
            <a:pPr algn="ctr">
              <a:spcAft>
                <a:spcPts val="0"/>
              </a:spcAft>
              <a:defRPr/>
            </a:pPr>
            <a:r>
              <a:rPr lang="it-IT" sz="2000" b="1" dirty="0" smtClean="0">
                <a:solidFill>
                  <a:schemeClr val="accent1">
                    <a:lumMod val="50000"/>
                  </a:schemeClr>
                </a:solidFill>
              </a:rPr>
              <a:t>Progetto di Continuità Verticale : L’Acqua è Vita ( Infanzia –Primaria)</a:t>
            </a:r>
            <a:r>
              <a:rPr lang="it-IT" sz="4800" b="1" dirty="0" smtClean="0">
                <a:solidFill>
                  <a:schemeClr val="accent1">
                    <a:lumMod val="50000"/>
                  </a:schemeClr>
                </a:solidFill>
              </a:rPr>
              <a:t/>
            </a:r>
            <a:br>
              <a:rPr lang="it-IT" sz="4800" b="1" dirty="0" smtClean="0">
                <a:solidFill>
                  <a:schemeClr val="accent1">
                    <a:lumMod val="50000"/>
                  </a:schemeClr>
                </a:solidFill>
              </a:rPr>
            </a:br>
            <a:r>
              <a:rPr lang="it-IT" sz="1600" b="1" dirty="0" smtClean="0">
                <a:solidFill>
                  <a:schemeClr val="accent1">
                    <a:lumMod val="50000"/>
                  </a:schemeClr>
                </a:solidFill>
              </a:rPr>
              <a:t>Istituto Comprensivo “</a:t>
            </a:r>
            <a:r>
              <a:rPr lang="it-IT" sz="1600" b="1" dirty="0" err="1" smtClean="0">
                <a:solidFill>
                  <a:schemeClr val="accent1">
                    <a:lumMod val="50000"/>
                  </a:schemeClr>
                </a:solidFill>
              </a:rPr>
              <a:t>L.Da</a:t>
            </a:r>
            <a:r>
              <a:rPr lang="it-IT" sz="1600" b="1" dirty="0" smtClean="0">
                <a:solidFill>
                  <a:schemeClr val="accent1">
                    <a:lumMod val="50000"/>
                  </a:schemeClr>
                </a:solidFill>
              </a:rPr>
              <a:t> Vinci” </a:t>
            </a:r>
            <a:r>
              <a:rPr lang="it-IT" sz="1600" b="1" dirty="0" err="1" smtClean="0">
                <a:solidFill>
                  <a:schemeClr val="accent1">
                    <a:lumMod val="50000"/>
                  </a:schemeClr>
                </a:solidFill>
              </a:rPr>
              <a:t>Olevano</a:t>
            </a:r>
            <a:r>
              <a:rPr lang="it-IT" sz="1600" b="1" dirty="0" smtClean="0">
                <a:solidFill>
                  <a:schemeClr val="accent1">
                    <a:lumMod val="50000"/>
                  </a:schemeClr>
                </a:solidFill>
              </a:rPr>
              <a:t> </a:t>
            </a:r>
            <a:r>
              <a:rPr lang="it-IT" sz="1600" b="1" dirty="0" err="1" smtClean="0">
                <a:solidFill>
                  <a:schemeClr val="accent1">
                    <a:lumMod val="50000"/>
                  </a:schemeClr>
                </a:solidFill>
              </a:rPr>
              <a:t>S.T.</a:t>
            </a:r>
            <a:r>
              <a:rPr lang="it-IT" sz="4800" b="1" dirty="0" smtClean="0">
                <a:solidFill>
                  <a:schemeClr val="accent1">
                    <a:lumMod val="50000"/>
                  </a:schemeClr>
                </a:solidFill>
              </a:rPr>
              <a:t/>
            </a:r>
            <a:br>
              <a:rPr lang="it-IT" sz="4800" b="1" dirty="0" smtClean="0">
                <a:solidFill>
                  <a:schemeClr val="accent1">
                    <a:lumMod val="50000"/>
                  </a:schemeClr>
                </a:solidFill>
              </a:rPr>
            </a:br>
            <a:r>
              <a:rPr lang="it-IT" sz="1600" b="1" dirty="0" smtClean="0">
                <a:solidFill>
                  <a:schemeClr val="accent1">
                    <a:lumMod val="50000"/>
                  </a:schemeClr>
                </a:solidFill>
              </a:rPr>
              <a:t>a cura della Prof.ssa Corvo  Rita Funzione strumentale Area A3 –Orientamento – </a:t>
            </a:r>
            <a:r>
              <a:rPr lang="it-IT" sz="1600" b="1" dirty="0" err="1" smtClean="0">
                <a:solidFill>
                  <a:schemeClr val="accent1">
                    <a:lumMod val="50000"/>
                  </a:schemeClr>
                </a:solidFill>
              </a:rPr>
              <a:t>a.s.</a:t>
            </a:r>
            <a:r>
              <a:rPr lang="it-IT" sz="1600" b="1" dirty="0" smtClean="0">
                <a:solidFill>
                  <a:schemeClr val="accent1">
                    <a:lumMod val="50000"/>
                  </a:schemeClr>
                </a:solidFill>
              </a:rPr>
              <a:t> 2016-2017</a:t>
            </a:r>
            <a:r>
              <a:rPr lang="it-IT" sz="1600" dirty="0" smtClean="0">
                <a:solidFill>
                  <a:schemeClr val="accent1">
                    <a:lumMod val="50000"/>
                  </a:schemeClr>
                </a:solidFill>
              </a:rPr>
              <a:t/>
            </a:r>
            <a:br>
              <a:rPr lang="it-IT" sz="1600" dirty="0" smtClean="0">
                <a:solidFill>
                  <a:schemeClr val="accent1">
                    <a:lumMod val="50000"/>
                  </a:schemeClr>
                </a:solidFill>
              </a:rPr>
            </a:br>
            <a:r>
              <a:rPr lang="it-IT" sz="1600" dirty="0" smtClean="0"/>
              <a:t>La </a:t>
            </a:r>
            <a:r>
              <a:rPr lang="it-IT" sz="2000" dirty="0" smtClean="0"/>
              <a:t>seconda fase del progetto continuità, riguarda le classi ponte della scuola dell’ infanzia  e le classi prime della scuola primaria ; Il progetto ha gli stessi obiettivi e finalità di quelli sottoposti agli alunni delle scuole primarie e secondarie .</a:t>
            </a:r>
            <a:br>
              <a:rPr lang="it-IT" sz="2000" dirty="0" smtClean="0"/>
            </a:br>
            <a:r>
              <a:rPr lang="it-IT" sz="2000" dirty="0" smtClean="0"/>
              <a:t>Le attività </a:t>
            </a:r>
            <a:r>
              <a:rPr lang="it-IT" sz="2000" dirty="0" err="1" smtClean="0"/>
              <a:t>laboratoriali</a:t>
            </a:r>
            <a:r>
              <a:rPr lang="it-IT" sz="2000" dirty="0" smtClean="0"/>
              <a:t> si svolgeranno il  17 gennaio 2017 presso i tre plessi di Ariano, Monticelli, </a:t>
            </a:r>
            <a:r>
              <a:rPr lang="it-IT" sz="2000" dirty="0" err="1" smtClean="0"/>
              <a:t>Salitto</a:t>
            </a:r>
            <a:r>
              <a:rPr lang="it-IT" sz="2000" dirty="0" smtClean="0"/>
              <a:t> e prevedono un percorso sensoriale  dell’ acqua :</a:t>
            </a:r>
            <a:r>
              <a:rPr lang="it-IT" dirty="0" smtClean="0"/>
              <a:t/>
            </a:r>
            <a:br>
              <a:rPr lang="it-IT" dirty="0" smtClean="0"/>
            </a:br>
            <a:endParaRPr lang="it-IT" dirty="0"/>
          </a:p>
        </p:txBody>
      </p:sp>
      <p:pic>
        <p:nvPicPr>
          <p:cNvPr id="4" name="Picture 5" descr="C:\Users\Admin\Desktop\foto scuola olevano\continuità infanzia primaria\IMG_8059.JPG"/>
          <p:cNvPicPr>
            <a:picLocks noChangeAspect="1" noChangeArrowheads="1"/>
          </p:cNvPicPr>
          <p:nvPr/>
        </p:nvPicPr>
        <p:blipFill>
          <a:blip r:embed="rId3" cstate="print"/>
          <a:srcRect l="2778" t="9375" r="3995" b="37074"/>
          <a:stretch>
            <a:fillRect/>
          </a:stretch>
        </p:blipFill>
        <p:spPr bwMode="auto">
          <a:xfrm>
            <a:off x="1071538" y="0"/>
            <a:ext cx="6786610" cy="3286124"/>
          </a:xfrm>
          <a:prstGeom prst="cloud">
            <a:avLst/>
          </a:prstGeom>
          <a:noFill/>
        </p:spPr>
      </p:pic>
      <p:pic>
        <p:nvPicPr>
          <p:cNvPr id="2" name="The Beatles - All together now (children version).mp3">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4029897" y="141277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11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438896"/>
          </a:xfrm>
        </p:spPr>
        <p:txBody>
          <a:bodyPr>
            <a:normAutofit/>
          </a:bodyPr>
          <a:lstStyle/>
          <a:p>
            <a:r>
              <a:rPr lang="it-IT" sz="1200" dirty="0" smtClean="0"/>
              <a:t>mostra</a:t>
            </a:r>
            <a:endParaRPr lang="it-IT" sz="1200" dirty="0"/>
          </a:p>
        </p:txBody>
      </p:sp>
      <p:pic>
        <p:nvPicPr>
          <p:cNvPr id="3" name="Immagine 2" descr="image7.JPG"/>
          <p:cNvPicPr>
            <a:picLocks noChangeAspect="1"/>
          </p:cNvPicPr>
          <p:nvPr/>
        </p:nvPicPr>
        <p:blipFill>
          <a:blip r:embed="rId2" cstate="print"/>
          <a:stretch>
            <a:fillRect/>
          </a:stretch>
        </p:blipFill>
        <p:spPr>
          <a:xfrm>
            <a:off x="2928926" y="3286124"/>
            <a:ext cx="2286016" cy="1928826"/>
          </a:xfrm>
          <a:prstGeom prst="teardrop">
            <a:avLst/>
          </a:prstGeom>
        </p:spPr>
      </p:pic>
      <p:pic>
        <p:nvPicPr>
          <p:cNvPr id="4" name="Immagine 3" descr="image4.JPG"/>
          <p:cNvPicPr>
            <a:picLocks noChangeAspect="1"/>
          </p:cNvPicPr>
          <p:nvPr/>
        </p:nvPicPr>
        <p:blipFill>
          <a:blip r:embed="rId3" cstate="print"/>
          <a:stretch>
            <a:fillRect/>
          </a:stretch>
        </p:blipFill>
        <p:spPr>
          <a:xfrm>
            <a:off x="4000496" y="214290"/>
            <a:ext cx="4786346" cy="2928934"/>
          </a:xfrm>
          <a:prstGeom prst="teardrop">
            <a:avLst/>
          </a:prstGeom>
        </p:spPr>
      </p:pic>
      <p:pic>
        <p:nvPicPr>
          <p:cNvPr id="5" name="Immagine 4" descr="image2.JPG"/>
          <p:cNvPicPr>
            <a:picLocks noChangeAspect="1"/>
          </p:cNvPicPr>
          <p:nvPr/>
        </p:nvPicPr>
        <p:blipFill>
          <a:blip r:embed="rId4" cstate="print"/>
          <a:stretch>
            <a:fillRect/>
          </a:stretch>
        </p:blipFill>
        <p:spPr>
          <a:xfrm>
            <a:off x="4572000" y="4500570"/>
            <a:ext cx="2428892" cy="2000264"/>
          </a:xfrm>
          <a:prstGeom prst="teardrop">
            <a:avLst/>
          </a:prstGeom>
        </p:spPr>
      </p:pic>
      <p:pic>
        <p:nvPicPr>
          <p:cNvPr id="6" name="Immagine 5" descr="image13.JPG"/>
          <p:cNvPicPr>
            <a:picLocks noChangeAspect="1"/>
          </p:cNvPicPr>
          <p:nvPr/>
        </p:nvPicPr>
        <p:blipFill>
          <a:blip r:embed="rId5" cstate="print"/>
          <a:stretch>
            <a:fillRect/>
          </a:stretch>
        </p:blipFill>
        <p:spPr>
          <a:xfrm>
            <a:off x="857224" y="428604"/>
            <a:ext cx="3428992" cy="3214710"/>
          </a:xfrm>
          <a:prstGeom prst="teardrop">
            <a:avLst/>
          </a:prstGeom>
        </p:spPr>
      </p:pic>
      <p:pic>
        <p:nvPicPr>
          <p:cNvPr id="7" name="Immagine 6" descr="image9.JPG"/>
          <p:cNvPicPr>
            <a:picLocks noChangeAspect="1"/>
          </p:cNvPicPr>
          <p:nvPr/>
        </p:nvPicPr>
        <p:blipFill>
          <a:blip r:embed="rId6" cstate="print"/>
          <a:stretch>
            <a:fillRect/>
          </a:stretch>
        </p:blipFill>
        <p:spPr>
          <a:xfrm>
            <a:off x="0" y="3714752"/>
            <a:ext cx="3143240" cy="2857520"/>
          </a:xfrm>
          <a:prstGeom prst="teardrop">
            <a:avLst/>
          </a:prstGeom>
        </p:spPr>
      </p:pic>
      <p:pic>
        <p:nvPicPr>
          <p:cNvPr id="8" name="Immagine 7" descr="image8.JPG"/>
          <p:cNvPicPr>
            <a:picLocks noChangeAspect="1"/>
          </p:cNvPicPr>
          <p:nvPr/>
        </p:nvPicPr>
        <p:blipFill>
          <a:blip r:embed="rId7" cstate="print"/>
          <a:srcRect l="25000" t="4082" r="22917"/>
          <a:stretch>
            <a:fillRect/>
          </a:stretch>
        </p:blipFill>
        <p:spPr>
          <a:xfrm>
            <a:off x="7000892" y="3500414"/>
            <a:ext cx="1785950" cy="33575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704088"/>
            <a:ext cx="8358246" cy="1724780"/>
          </a:xfrm>
        </p:spPr>
        <p:txBody>
          <a:bodyPr>
            <a:normAutofit fontScale="90000"/>
          </a:bodyPr>
          <a:lstStyle/>
          <a:p>
            <a:pPr fontAlgn="auto">
              <a:spcAft>
                <a:spcPts val="0"/>
              </a:spcAft>
              <a:defRPr/>
            </a:pPr>
            <a:r>
              <a:rPr lang="it-IT" sz="1800" dirty="0" smtClean="0"/>
              <a:t>-</a:t>
            </a:r>
            <a:r>
              <a:rPr lang="it-IT" sz="1800" b="1" dirty="0" smtClean="0"/>
              <a:t>i colori dell’ acqua </a:t>
            </a:r>
            <a:r>
              <a:rPr lang="it-IT" sz="1800" dirty="0" smtClean="0"/>
              <a:t>( i colori primari e secondari , mescolando all’acqua i primi per ottenere i secondi</a:t>
            </a:r>
            <a:br>
              <a:rPr lang="it-IT" sz="1800" dirty="0" smtClean="0"/>
            </a:br>
            <a:r>
              <a:rPr lang="it-IT" sz="1600" dirty="0" smtClean="0"/>
              <a:t>-</a:t>
            </a:r>
            <a:r>
              <a:rPr lang="it-IT" sz="1800" b="1" dirty="0" smtClean="0"/>
              <a:t>Laboratorio artistico </a:t>
            </a:r>
            <a:r>
              <a:rPr lang="it-IT" sz="1800" b="1" i="1" dirty="0" smtClean="0"/>
              <a:t>il fiore magico </a:t>
            </a:r>
            <a:r>
              <a:rPr lang="it-IT" sz="1800" b="1" dirty="0" smtClean="0"/>
              <a:t>  </a:t>
            </a:r>
            <a:r>
              <a:rPr lang="it-IT" sz="1800" dirty="0" smtClean="0"/>
              <a:t>è un esperimento scientifico che trasformato in una forma artistica dimostra l’effetto della capillarità: la carta assorbe l’acqua e si gonfia progressivamente</a:t>
            </a:r>
            <a:br>
              <a:rPr lang="it-IT" sz="1800" dirty="0" smtClean="0"/>
            </a:br>
            <a:r>
              <a:rPr lang="it-IT" sz="1800" dirty="0" smtClean="0"/>
              <a:t>--</a:t>
            </a:r>
            <a:r>
              <a:rPr lang="it-IT" sz="1800" b="1" dirty="0" smtClean="0"/>
              <a:t>I suoni dell’ Acqua </a:t>
            </a:r>
            <a:r>
              <a:rPr lang="it-IT" sz="1800" dirty="0" smtClean="0"/>
              <a:t>, simpatiche canzoni per un facile apprendimento con gli strumenti digitali</a:t>
            </a:r>
            <a:br>
              <a:rPr lang="it-IT" sz="1800" dirty="0" smtClean="0"/>
            </a:br>
            <a:r>
              <a:rPr lang="it-IT" sz="1800" dirty="0" smtClean="0"/>
              <a:t>  -</a:t>
            </a:r>
            <a:r>
              <a:rPr lang="it-IT" sz="1800" b="1" dirty="0" smtClean="0"/>
              <a:t>lI vasi comunicanti  </a:t>
            </a:r>
            <a:r>
              <a:rPr lang="it-IT" sz="1800" dirty="0" smtClean="0"/>
              <a:t>esperimento scientifico</a:t>
            </a:r>
            <a:br>
              <a:rPr lang="it-IT" sz="1800" dirty="0" smtClean="0"/>
            </a:br>
            <a:r>
              <a:rPr lang="it-IT" sz="2000" b="1" dirty="0" smtClean="0"/>
              <a:t> Laboratorio Musicale</a:t>
            </a:r>
            <a:br>
              <a:rPr lang="it-IT" sz="2000" b="1" dirty="0" smtClean="0"/>
            </a:br>
            <a:r>
              <a:rPr lang="it-IT" sz="2000" dirty="0" smtClean="0"/>
              <a:t>i suoni dell’Acqua</a:t>
            </a:r>
            <a:r>
              <a:rPr lang="it-IT" sz="1800" dirty="0" smtClean="0"/>
              <a:t/>
            </a:r>
            <a:br>
              <a:rPr lang="it-IT" sz="1800" dirty="0" smtClean="0"/>
            </a:br>
            <a:endParaRPr lang="it-IT" sz="1800" dirty="0"/>
          </a:p>
        </p:txBody>
      </p:sp>
      <p:pic>
        <p:nvPicPr>
          <p:cNvPr id="4099" name="Picture 2" descr="C:\Users\Admin\Desktop\foto scuola olevano\continuità infanzia primaria\IMG_8008.JPG"/>
          <p:cNvPicPr>
            <a:picLocks noChangeAspect="1" noChangeArrowheads="1"/>
          </p:cNvPicPr>
          <p:nvPr/>
        </p:nvPicPr>
        <p:blipFill>
          <a:blip r:embed="rId2" cstate="print"/>
          <a:srcRect/>
          <a:stretch>
            <a:fillRect/>
          </a:stretch>
        </p:blipFill>
        <p:spPr bwMode="auto">
          <a:xfrm>
            <a:off x="357188" y="2500313"/>
            <a:ext cx="2286000" cy="3286125"/>
          </a:xfrm>
          <a:prstGeom prst="rect">
            <a:avLst/>
          </a:prstGeom>
          <a:noFill/>
          <a:ln w="9525">
            <a:noFill/>
            <a:miter lim="800000"/>
            <a:headEnd/>
            <a:tailEnd/>
          </a:ln>
        </p:spPr>
      </p:pic>
      <p:pic>
        <p:nvPicPr>
          <p:cNvPr id="4100" name="Picture 3" descr="C:\Users\Admin\Desktop\foto scuola olevano\continuità infanzia primaria\IMG_8009.JPG"/>
          <p:cNvPicPr>
            <a:picLocks noChangeAspect="1" noChangeArrowheads="1"/>
          </p:cNvPicPr>
          <p:nvPr/>
        </p:nvPicPr>
        <p:blipFill>
          <a:blip r:embed="rId3" cstate="print"/>
          <a:srcRect/>
          <a:stretch>
            <a:fillRect/>
          </a:stretch>
        </p:blipFill>
        <p:spPr bwMode="auto">
          <a:xfrm>
            <a:off x="2928938" y="2571750"/>
            <a:ext cx="3429000" cy="3286125"/>
          </a:xfrm>
          <a:prstGeom prst="rect">
            <a:avLst/>
          </a:prstGeom>
          <a:noFill/>
          <a:ln w="9525">
            <a:noFill/>
            <a:miter lim="800000"/>
            <a:headEnd/>
            <a:tailEnd/>
          </a:ln>
        </p:spPr>
      </p:pic>
      <p:pic>
        <p:nvPicPr>
          <p:cNvPr id="4101" name="Picture 4" descr="C:\Users\Admin\Desktop\foto scuola olevano\continuità infanzia primaria\IMG_8014.JPG"/>
          <p:cNvPicPr>
            <a:picLocks noChangeAspect="1" noChangeArrowheads="1"/>
          </p:cNvPicPr>
          <p:nvPr/>
        </p:nvPicPr>
        <p:blipFill>
          <a:blip r:embed="rId4" cstate="print"/>
          <a:srcRect/>
          <a:stretch>
            <a:fillRect/>
          </a:stretch>
        </p:blipFill>
        <p:spPr bwMode="auto">
          <a:xfrm>
            <a:off x="6572250" y="2571750"/>
            <a:ext cx="2135188"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305800" cy="1143000"/>
          </a:xfrm>
        </p:spPr>
        <p:txBody>
          <a:bodyPr>
            <a:normAutofit/>
          </a:bodyPr>
          <a:lstStyle/>
          <a:p>
            <a:pPr fontAlgn="auto">
              <a:spcAft>
                <a:spcPts val="0"/>
              </a:spcAft>
              <a:defRPr/>
            </a:pPr>
            <a:r>
              <a:rPr lang="it-IT" sz="2000" b="1" dirty="0" smtClean="0"/>
              <a:t>Laboratorio artistico </a:t>
            </a:r>
            <a:br>
              <a:rPr lang="it-IT" sz="2000" b="1" dirty="0" smtClean="0"/>
            </a:br>
            <a:r>
              <a:rPr lang="it-IT" sz="2000" dirty="0" smtClean="0"/>
              <a:t>Il fiore magico</a:t>
            </a:r>
            <a:endParaRPr lang="it-IT" sz="2000" dirty="0"/>
          </a:p>
        </p:txBody>
      </p:sp>
      <p:pic>
        <p:nvPicPr>
          <p:cNvPr id="5123" name="Picture 2" descr="C:\Users\Admin\Desktop\foto scuola olevano\continuità infanzia primaria\IMG_8025.JPG"/>
          <p:cNvPicPr>
            <a:picLocks noChangeAspect="1" noChangeArrowheads="1"/>
          </p:cNvPicPr>
          <p:nvPr/>
        </p:nvPicPr>
        <p:blipFill>
          <a:blip r:embed="rId2" cstate="print"/>
          <a:srcRect/>
          <a:stretch>
            <a:fillRect/>
          </a:stretch>
        </p:blipFill>
        <p:spPr bwMode="auto">
          <a:xfrm>
            <a:off x="0" y="2643182"/>
            <a:ext cx="3357592" cy="3286141"/>
          </a:xfrm>
          <a:prstGeom prst="rect">
            <a:avLst/>
          </a:prstGeom>
          <a:noFill/>
          <a:ln w="9525">
            <a:noFill/>
            <a:miter lim="800000"/>
            <a:headEnd/>
            <a:tailEnd/>
          </a:ln>
        </p:spPr>
      </p:pic>
      <p:pic>
        <p:nvPicPr>
          <p:cNvPr id="5124" name="Picture 3" descr="C:\Users\Admin\Desktop\foto scuola olevano\continuità infanzia primaria\IMG_8026.JPG"/>
          <p:cNvPicPr>
            <a:picLocks noChangeAspect="1" noChangeArrowheads="1"/>
          </p:cNvPicPr>
          <p:nvPr/>
        </p:nvPicPr>
        <p:blipFill>
          <a:blip r:embed="rId3" cstate="print"/>
          <a:srcRect/>
          <a:stretch>
            <a:fillRect/>
          </a:stretch>
        </p:blipFill>
        <p:spPr bwMode="auto">
          <a:xfrm>
            <a:off x="3357554" y="0"/>
            <a:ext cx="3500438" cy="3714750"/>
          </a:xfrm>
          <a:prstGeom prst="rect">
            <a:avLst/>
          </a:prstGeom>
          <a:noFill/>
          <a:ln w="9525">
            <a:noFill/>
            <a:miter lim="800000"/>
            <a:headEnd/>
            <a:tailEnd/>
          </a:ln>
        </p:spPr>
      </p:pic>
      <p:pic>
        <p:nvPicPr>
          <p:cNvPr id="5125" name="Picture 4" descr="C:\Users\Admin\Desktop\foto scuola olevano\continuità infanzia primaria\IMG_8027.JPG"/>
          <p:cNvPicPr>
            <a:picLocks noChangeAspect="1" noChangeArrowheads="1"/>
          </p:cNvPicPr>
          <p:nvPr/>
        </p:nvPicPr>
        <p:blipFill>
          <a:blip r:embed="rId4" cstate="print"/>
          <a:srcRect/>
          <a:stretch>
            <a:fillRect/>
          </a:stretch>
        </p:blipFill>
        <p:spPr bwMode="auto">
          <a:xfrm>
            <a:off x="5500694" y="3929063"/>
            <a:ext cx="285750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305800" cy="642942"/>
          </a:xfrm>
        </p:spPr>
        <p:txBody>
          <a:bodyPr>
            <a:normAutofit fontScale="90000"/>
          </a:bodyPr>
          <a:lstStyle/>
          <a:p>
            <a:pPr fontAlgn="auto">
              <a:spcAft>
                <a:spcPts val="0"/>
              </a:spcAft>
              <a:defRPr/>
            </a:pPr>
            <a:r>
              <a:rPr lang="it-IT" sz="2000" b="1" dirty="0" smtClean="0"/>
              <a:t>Laboratorio scientifico</a:t>
            </a:r>
            <a:br>
              <a:rPr lang="it-IT" sz="2000" b="1" dirty="0" smtClean="0"/>
            </a:br>
            <a:r>
              <a:rPr lang="it-IT" sz="2000" dirty="0" smtClean="0"/>
              <a:t>I vasi comunicanti</a:t>
            </a:r>
            <a:endParaRPr lang="it-IT" sz="2000" dirty="0"/>
          </a:p>
        </p:txBody>
      </p:sp>
      <p:pic>
        <p:nvPicPr>
          <p:cNvPr id="6147" name="Picture 2" descr="C:\Users\Admin\Desktop\foto scuola olevano\continuità infanzia primaria\IMG_8028.JPG"/>
          <p:cNvPicPr>
            <a:picLocks noChangeAspect="1" noChangeArrowheads="1"/>
          </p:cNvPicPr>
          <p:nvPr/>
        </p:nvPicPr>
        <p:blipFill>
          <a:blip r:embed="rId2" cstate="print"/>
          <a:srcRect/>
          <a:stretch>
            <a:fillRect/>
          </a:stretch>
        </p:blipFill>
        <p:spPr bwMode="auto">
          <a:xfrm>
            <a:off x="214282" y="1357298"/>
            <a:ext cx="3500438" cy="2643188"/>
          </a:xfrm>
          <a:prstGeom prst="rect">
            <a:avLst/>
          </a:prstGeom>
          <a:noFill/>
          <a:ln w="9525">
            <a:noFill/>
            <a:miter lim="800000"/>
            <a:headEnd/>
            <a:tailEnd/>
          </a:ln>
        </p:spPr>
      </p:pic>
      <p:pic>
        <p:nvPicPr>
          <p:cNvPr id="6148" name="Picture 3" descr="C:\Users\Admin\Desktop\foto scuola olevano\continuità infanzia primaria\IMG_8029.JPG"/>
          <p:cNvPicPr>
            <a:picLocks noChangeAspect="1" noChangeArrowheads="1"/>
          </p:cNvPicPr>
          <p:nvPr/>
        </p:nvPicPr>
        <p:blipFill>
          <a:blip r:embed="rId3" cstate="print"/>
          <a:srcRect/>
          <a:stretch>
            <a:fillRect/>
          </a:stretch>
        </p:blipFill>
        <p:spPr bwMode="auto">
          <a:xfrm>
            <a:off x="4000496" y="1142984"/>
            <a:ext cx="4786312" cy="2643188"/>
          </a:xfrm>
          <a:prstGeom prst="rect">
            <a:avLst/>
          </a:prstGeom>
          <a:noFill/>
          <a:ln w="9525">
            <a:noFill/>
            <a:miter lim="800000"/>
            <a:headEnd/>
            <a:tailEnd/>
          </a:ln>
        </p:spPr>
      </p:pic>
      <p:pic>
        <p:nvPicPr>
          <p:cNvPr id="6149" name="Picture 4" descr="C:\Users\Admin\Desktop\foto scuola olevano\continuità infanzia primaria\IMG_8030.JPG"/>
          <p:cNvPicPr>
            <a:picLocks noChangeAspect="1" noChangeArrowheads="1"/>
          </p:cNvPicPr>
          <p:nvPr/>
        </p:nvPicPr>
        <p:blipFill>
          <a:blip r:embed="rId4" cstate="print"/>
          <a:srcRect/>
          <a:stretch>
            <a:fillRect/>
          </a:stretch>
        </p:blipFill>
        <p:spPr bwMode="auto">
          <a:xfrm>
            <a:off x="4643438" y="4071942"/>
            <a:ext cx="3643313"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305800" cy="509572"/>
          </a:xfrm>
        </p:spPr>
        <p:txBody>
          <a:bodyPr>
            <a:normAutofit fontScale="90000"/>
          </a:bodyPr>
          <a:lstStyle/>
          <a:p>
            <a:pPr fontAlgn="auto">
              <a:spcAft>
                <a:spcPts val="0"/>
              </a:spcAft>
              <a:defRPr/>
            </a:pPr>
            <a:r>
              <a:rPr lang="it-IT" sz="2000" b="1" dirty="0" smtClean="0"/>
              <a:t>Laboratorio  scientifico</a:t>
            </a:r>
            <a:br>
              <a:rPr lang="it-IT" sz="2000" b="1" dirty="0" smtClean="0"/>
            </a:br>
            <a:r>
              <a:rPr lang="it-IT" sz="2000" b="1" dirty="0" smtClean="0"/>
              <a:t>i </a:t>
            </a:r>
            <a:r>
              <a:rPr lang="it-IT" sz="2000" dirty="0" smtClean="0"/>
              <a:t>colori dell’Acqua e vasi comunicanti</a:t>
            </a:r>
            <a:endParaRPr lang="it-IT" sz="2000" dirty="0"/>
          </a:p>
        </p:txBody>
      </p:sp>
      <p:pic>
        <p:nvPicPr>
          <p:cNvPr id="7171" name="Picture 2" descr="C:\Users\Admin\Desktop\foto scuola olevano\continuità infanzia primaria\IMG_8031.JPG"/>
          <p:cNvPicPr>
            <a:picLocks noChangeAspect="1" noChangeArrowheads="1"/>
          </p:cNvPicPr>
          <p:nvPr/>
        </p:nvPicPr>
        <p:blipFill>
          <a:blip r:embed="rId2" cstate="print"/>
          <a:srcRect/>
          <a:stretch>
            <a:fillRect/>
          </a:stretch>
        </p:blipFill>
        <p:spPr bwMode="auto">
          <a:xfrm>
            <a:off x="500034" y="1357298"/>
            <a:ext cx="4143404" cy="1643062"/>
          </a:xfrm>
          <a:prstGeom prst="rect">
            <a:avLst/>
          </a:prstGeom>
          <a:noFill/>
          <a:ln w="9525">
            <a:noFill/>
            <a:miter lim="800000"/>
            <a:headEnd/>
            <a:tailEnd/>
          </a:ln>
        </p:spPr>
      </p:pic>
      <p:pic>
        <p:nvPicPr>
          <p:cNvPr id="7172" name="Picture 3" descr="C:\Users\Admin\Desktop\foto scuola olevano\continuità infanzia primaria\IMG_8033.JPG"/>
          <p:cNvPicPr>
            <a:picLocks noChangeAspect="1" noChangeArrowheads="1"/>
          </p:cNvPicPr>
          <p:nvPr/>
        </p:nvPicPr>
        <p:blipFill>
          <a:blip r:embed="rId3" cstate="print"/>
          <a:srcRect/>
          <a:stretch>
            <a:fillRect/>
          </a:stretch>
        </p:blipFill>
        <p:spPr bwMode="auto">
          <a:xfrm>
            <a:off x="4929188" y="1214422"/>
            <a:ext cx="2928937" cy="4857784"/>
          </a:xfrm>
          <a:prstGeom prst="rect">
            <a:avLst/>
          </a:prstGeom>
          <a:noFill/>
          <a:ln w="9525">
            <a:noFill/>
            <a:miter lim="800000"/>
            <a:headEnd/>
            <a:tailEnd/>
          </a:ln>
        </p:spPr>
      </p:pic>
      <p:pic>
        <p:nvPicPr>
          <p:cNvPr id="7173" name="Picture 5" descr="C:\Users\Admin\Desktop\foto scuola olevano\continuità infanzia primaria\IMG_8029.JPG"/>
          <p:cNvPicPr>
            <a:picLocks noChangeAspect="1" noChangeArrowheads="1"/>
          </p:cNvPicPr>
          <p:nvPr/>
        </p:nvPicPr>
        <p:blipFill>
          <a:blip r:embed="rId4" cstate="print"/>
          <a:srcRect/>
          <a:stretch>
            <a:fillRect/>
          </a:stretch>
        </p:blipFill>
        <p:spPr bwMode="auto">
          <a:xfrm>
            <a:off x="500034" y="3143248"/>
            <a:ext cx="4214842" cy="29289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438896"/>
          </a:xfrm>
        </p:spPr>
        <p:txBody>
          <a:bodyPr>
            <a:normAutofit/>
          </a:bodyPr>
          <a:lstStyle/>
          <a:p>
            <a:r>
              <a:rPr lang="it-IT" sz="2000" dirty="0" smtClean="0"/>
              <a:t>Laboratorio il fiore Magico</a:t>
            </a:r>
            <a:endParaRPr lang="it-IT" sz="2000" dirty="0"/>
          </a:p>
        </p:txBody>
      </p:sp>
      <p:pic>
        <p:nvPicPr>
          <p:cNvPr id="19458" name="Picture 2" descr="C:\Users\Admin\Desktop\foto scuola olevano\continuità infanzia primaria\IMG_8035.JPG"/>
          <p:cNvPicPr>
            <a:picLocks noChangeAspect="1" noChangeArrowheads="1"/>
          </p:cNvPicPr>
          <p:nvPr/>
        </p:nvPicPr>
        <p:blipFill>
          <a:blip r:embed="rId3" cstate="print"/>
          <a:srcRect/>
          <a:stretch>
            <a:fillRect/>
          </a:stretch>
        </p:blipFill>
        <p:spPr bwMode="auto">
          <a:xfrm>
            <a:off x="357158" y="1500174"/>
            <a:ext cx="2071702" cy="2714644"/>
          </a:xfrm>
          <a:prstGeom prst="rect">
            <a:avLst/>
          </a:prstGeom>
          <a:noFill/>
        </p:spPr>
      </p:pic>
      <p:pic>
        <p:nvPicPr>
          <p:cNvPr id="19459" name="Picture 3" descr="C:\Users\Admin\Desktop\foto scuola olevano\continuità infanzia primaria\IMG_8037.JPG"/>
          <p:cNvPicPr>
            <a:picLocks noChangeAspect="1" noChangeArrowheads="1"/>
          </p:cNvPicPr>
          <p:nvPr/>
        </p:nvPicPr>
        <p:blipFill>
          <a:blip r:embed="rId4" cstate="print"/>
          <a:srcRect/>
          <a:stretch>
            <a:fillRect/>
          </a:stretch>
        </p:blipFill>
        <p:spPr bwMode="auto">
          <a:xfrm>
            <a:off x="2928926" y="3929066"/>
            <a:ext cx="2643206" cy="2500330"/>
          </a:xfrm>
          <a:prstGeom prst="rect">
            <a:avLst/>
          </a:prstGeom>
          <a:noFill/>
        </p:spPr>
      </p:pic>
      <p:pic>
        <p:nvPicPr>
          <p:cNvPr id="19460" name="Picture 4" descr="C:\Users\Admin\Desktop\foto scuola olevano\continuità infanzia primaria\IMG_8038.JPG"/>
          <p:cNvPicPr>
            <a:picLocks noChangeAspect="1" noChangeArrowheads="1"/>
          </p:cNvPicPr>
          <p:nvPr/>
        </p:nvPicPr>
        <p:blipFill>
          <a:blip r:embed="rId5" cstate="print"/>
          <a:srcRect/>
          <a:stretch>
            <a:fillRect/>
          </a:stretch>
        </p:blipFill>
        <p:spPr bwMode="auto">
          <a:xfrm>
            <a:off x="5572132" y="1000108"/>
            <a:ext cx="2857520" cy="2500306"/>
          </a:xfrm>
          <a:prstGeom prst="rect">
            <a:avLst/>
          </a:prstGeom>
          <a:noFill/>
        </p:spPr>
      </p:pic>
      <p:pic>
        <p:nvPicPr>
          <p:cNvPr id="19461" name="Picture 5" descr="C:\Users\Admin\Desktop\foto scuola olevano\continuità infanzia primaria\IMG_8040.JPG"/>
          <p:cNvPicPr>
            <a:picLocks noChangeAspect="1" noChangeArrowheads="1"/>
          </p:cNvPicPr>
          <p:nvPr/>
        </p:nvPicPr>
        <p:blipFill>
          <a:blip r:embed="rId6" cstate="print"/>
          <a:srcRect/>
          <a:stretch>
            <a:fillRect/>
          </a:stretch>
        </p:blipFill>
        <p:spPr bwMode="auto">
          <a:xfrm>
            <a:off x="5857884" y="3714752"/>
            <a:ext cx="2643206" cy="2714644"/>
          </a:xfrm>
          <a:prstGeom prst="rect">
            <a:avLst/>
          </a:prstGeom>
          <a:noFill/>
        </p:spPr>
      </p:pic>
      <p:pic>
        <p:nvPicPr>
          <p:cNvPr id="19464" name="Picture 8" descr="C:\Users\Admin\Desktop\foto scuola olevano\continuità infanzia primaria\IMG_8034.JPG"/>
          <p:cNvPicPr>
            <a:picLocks noChangeAspect="1" noChangeArrowheads="1"/>
          </p:cNvPicPr>
          <p:nvPr/>
        </p:nvPicPr>
        <p:blipFill>
          <a:blip r:embed="rId7" cstate="print"/>
          <a:srcRect r="2703" b="30000"/>
          <a:stretch>
            <a:fillRect/>
          </a:stretch>
        </p:blipFill>
        <p:spPr bwMode="auto">
          <a:xfrm>
            <a:off x="2857488" y="1428736"/>
            <a:ext cx="2571768" cy="20002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438896"/>
          </a:xfrm>
        </p:spPr>
        <p:txBody>
          <a:bodyPr>
            <a:normAutofit/>
          </a:bodyPr>
          <a:lstStyle/>
          <a:p>
            <a:r>
              <a:rPr lang="it-IT" sz="2000" b="1" dirty="0" smtClean="0"/>
              <a:t>Attività musicale nel nuovo laboratorio multimediale di Monticelli </a:t>
            </a:r>
            <a:endParaRPr lang="it-IT" sz="2000" b="1" dirty="0"/>
          </a:p>
        </p:txBody>
      </p:sp>
      <p:pic>
        <p:nvPicPr>
          <p:cNvPr id="3" name="Picture 7" descr="C:\Users\Admin\Desktop\foto scuola olevano\continuità infanzia primaria\IMG_8045.JPG"/>
          <p:cNvPicPr>
            <a:picLocks noChangeAspect="1" noChangeArrowheads="1"/>
          </p:cNvPicPr>
          <p:nvPr/>
        </p:nvPicPr>
        <p:blipFill>
          <a:blip r:embed="rId2" cstate="print"/>
          <a:srcRect/>
          <a:stretch>
            <a:fillRect/>
          </a:stretch>
        </p:blipFill>
        <p:spPr bwMode="auto">
          <a:xfrm>
            <a:off x="3357554" y="1428736"/>
            <a:ext cx="2357454" cy="2286016"/>
          </a:xfrm>
          <a:prstGeom prst="rect">
            <a:avLst/>
          </a:prstGeom>
          <a:noFill/>
        </p:spPr>
      </p:pic>
      <p:pic>
        <p:nvPicPr>
          <p:cNvPr id="20482" name="Picture 2" descr="C:\Users\Admin\Desktop\foto scuola olevano\continuità infanzia primaria\IMG_8046.JPG"/>
          <p:cNvPicPr>
            <a:picLocks noChangeAspect="1" noChangeArrowheads="1"/>
          </p:cNvPicPr>
          <p:nvPr/>
        </p:nvPicPr>
        <p:blipFill>
          <a:blip r:embed="rId3" cstate="print"/>
          <a:srcRect/>
          <a:stretch>
            <a:fillRect/>
          </a:stretch>
        </p:blipFill>
        <p:spPr bwMode="auto">
          <a:xfrm>
            <a:off x="5857884" y="1428736"/>
            <a:ext cx="2857520" cy="2357454"/>
          </a:xfrm>
          <a:prstGeom prst="rect">
            <a:avLst/>
          </a:prstGeom>
          <a:noFill/>
        </p:spPr>
      </p:pic>
      <p:pic>
        <p:nvPicPr>
          <p:cNvPr id="20483" name="Picture 3" descr="C:\Users\Admin\Desktop\foto scuola olevano\continuità infanzia primaria\IMG_8047.JPG"/>
          <p:cNvPicPr>
            <a:picLocks noChangeAspect="1" noChangeArrowheads="1"/>
          </p:cNvPicPr>
          <p:nvPr/>
        </p:nvPicPr>
        <p:blipFill>
          <a:blip r:embed="rId4" cstate="print"/>
          <a:srcRect/>
          <a:stretch>
            <a:fillRect/>
          </a:stretch>
        </p:blipFill>
        <p:spPr bwMode="auto">
          <a:xfrm>
            <a:off x="3214678" y="3929066"/>
            <a:ext cx="2571768" cy="2571768"/>
          </a:xfrm>
          <a:prstGeom prst="rect">
            <a:avLst/>
          </a:prstGeom>
          <a:noFill/>
        </p:spPr>
      </p:pic>
      <p:pic>
        <p:nvPicPr>
          <p:cNvPr id="20484" name="Picture 4" descr="C:\Users\Admin\Desktop\foto scuola olevano\continuità infanzia primaria\IMG_8052.JPG"/>
          <p:cNvPicPr>
            <a:picLocks noChangeAspect="1" noChangeArrowheads="1"/>
          </p:cNvPicPr>
          <p:nvPr/>
        </p:nvPicPr>
        <p:blipFill>
          <a:blip r:embed="rId5" cstate="print"/>
          <a:srcRect/>
          <a:stretch>
            <a:fillRect/>
          </a:stretch>
        </p:blipFill>
        <p:spPr bwMode="auto">
          <a:xfrm>
            <a:off x="6072198" y="3929066"/>
            <a:ext cx="2643206" cy="2595474"/>
          </a:xfrm>
          <a:prstGeom prst="rect">
            <a:avLst/>
          </a:prstGeom>
          <a:noFill/>
        </p:spPr>
      </p:pic>
      <p:pic>
        <p:nvPicPr>
          <p:cNvPr id="8" name="Immagine 3" descr="IMG_7809.JPG"/>
          <p:cNvPicPr>
            <a:picLocks noChangeAspect="1"/>
          </p:cNvPicPr>
          <p:nvPr/>
        </p:nvPicPr>
        <p:blipFill>
          <a:blip r:embed="rId6" cstate="print"/>
          <a:srcRect/>
          <a:stretch>
            <a:fillRect/>
          </a:stretch>
        </p:blipFill>
        <p:spPr bwMode="auto">
          <a:xfrm>
            <a:off x="0" y="2000240"/>
            <a:ext cx="3143240" cy="350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784"/>
            <a:ext cx="8305800" cy="6072230"/>
          </a:xfrm>
        </p:spPr>
        <p:txBody>
          <a:bodyPr>
            <a:normAutofit/>
          </a:bodyPr>
          <a:lstStyle/>
          <a:p>
            <a:r>
              <a:rPr lang="it-IT" sz="5400" dirty="0" smtClean="0">
                <a:latin typeface="Chiller" pitchFamily="82" charset="0"/>
              </a:rPr>
              <a:t>MOSTRA   FINALE  DEI  LAVORI</a:t>
            </a:r>
            <a:r>
              <a:rPr lang="it-IT" sz="1800" dirty="0" smtClean="0"/>
              <a:t/>
            </a:r>
            <a:br>
              <a:rPr lang="it-IT" sz="1800" dirty="0" smtClean="0"/>
            </a:br>
            <a:r>
              <a:rPr lang="it-IT" sz="1800" dirty="0" smtClean="0"/>
              <a:t>LA  terza  fase conclusiva prevede un esposizione dei lavori eseguiti dalle classi ponte dei tre ordini scolastici, presso la sede centrale della scuola secondaria sita in Ariano alla via Risorgimento n.17 di </a:t>
            </a:r>
            <a:r>
              <a:rPr lang="it-IT" sz="1800" dirty="0" err="1" smtClean="0"/>
              <a:t>Olevano</a:t>
            </a:r>
            <a:r>
              <a:rPr lang="it-IT" sz="1800" dirty="0" smtClean="0"/>
              <a:t> </a:t>
            </a:r>
            <a:r>
              <a:rPr lang="it-IT" sz="1800" dirty="0" err="1" smtClean="0"/>
              <a:t>S.T.</a:t>
            </a:r>
            <a:r>
              <a:rPr lang="it-IT" sz="1800" dirty="0" smtClean="0"/>
              <a:t> L’inaugurazione della mostra è prevista per giovedì 1 giugno 2017, in orario curricolare  e sarà permanente sino al 29 giugno, accessibile ai genitori nelle date del 1 e </a:t>
            </a:r>
            <a:r>
              <a:rPr lang="it-IT" sz="1800" smtClean="0"/>
              <a:t>del </a:t>
            </a:r>
            <a:r>
              <a:rPr lang="it-IT" sz="1800" smtClean="0"/>
              <a:t>15 </a:t>
            </a:r>
            <a:r>
              <a:rPr lang="it-IT" sz="1800" dirty="0" smtClean="0"/>
              <a:t>Giugno.</a:t>
            </a:r>
            <a:br>
              <a:rPr lang="it-IT" sz="1800" dirty="0" smtClean="0"/>
            </a:br>
            <a:r>
              <a:rPr lang="it-IT" sz="1800" dirty="0" smtClean="0"/>
              <a:t>Il percorso espositivo è stato progettato con l’intento di  far pervenire ai destinatari  i seguenti concetti base: </a:t>
            </a:r>
            <a:r>
              <a:rPr lang="it-IT" sz="1600" b="1" dirty="0" smtClean="0"/>
              <a:t>- L’acqua come fonte di vita. - Uso dell’acqua nel quotidiano. - Scrittura e lettura di testi. -Utilizzo di semplici procedure.</a:t>
            </a:r>
            <a:r>
              <a:rPr lang="it-IT" sz="1600" dirty="0" smtClean="0"/>
              <a:t/>
            </a:r>
            <a:br>
              <a:rPr lang="it-IT" sz="1600" dirty="0" smtClean="0"/>
            </a:br>
            <a:r>
              <a:rPr lang="it-IT" sz="1600" dirty="0" smtClean="0"/>
              <a:t> Il compito –prodotto  esposto si riassume in :</a:t>
            </a:r>
            <a:r>
              <a:rPr lang="it-IT" sz="1600" b="1" dirty="0" smtClean="0"/>
              <a:t> cartelloni ,manufatti di carta riciclata  , dimostrazioni scientifiche, ,video in lingua inglese, manufatti artistici  con la pixel Art, strumenti musicali con materiale da riciclo</a:t>
            </a:r>
            <a:r>
              <a:rPr lang="it-IT" sz="1600" dirty="0" smtClean="0"/>
              <a:t>.</a:t>
            </a:r>
            <a:br>
              <a:rPr lang="it-IT" sz="1600" dirty="0" smtClean="0"/>
            </a:br>
            <a:r>
              <a:rPr lang="it-IT" sz="1600" dirty="0" smtClean="0"/>
              <a:t>Immagini</a:t>
            </a:r>
            <a:endParaRPr lang="it-IT" sz="1800" dirty="0">
              <a:latin typeface="Chiller" pitchFamily="82" charset="0"/>
            </a:endParaRPr>
          </a:p>
        </p:txBody>
      </p:sp>
      <p:pic>
        <p:nvPicPr>
          <p:cNvPr id="1026" name="Picture 2" descr="C:\Users\Admin\AppData\Local\Temp\Rar$DI01.355\image1.JPG"/>
          <p:cNvPicPr>
            <a:picLocks noChangeAspect="1" noChangeArrowheads="1"/>
          </p:cNvPicPr>
          <p:nvPr/>
        </p:nvPicPr>
        <p:blipFill>
          <a:blip r:embed="rId2" cstate="print"/>
          <a:srcRect/>
          <a:stretch>
            <a:fillRect/>
          </a:stretch>
        </p:blipFill>
        <p:spPr bwMode="auto">
          <a:xfrm>
            <a:off x="1857356" y="4500570"/>
            <a:ext cx="5643602" cy="214314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728"/>
            <a:ext cx="8305800" cy="642942"/>
          </a:xfrm>
        </p:spPr>
        <p:txBody>
          <a:bodyPr>
            <a:normAutofit/>
          </a:bodyPr>
          <a:lstStyle/>
          <a:p>
            <a:r>
              <a:rPr lang="it-IT" sz="1400" dirty="0" smtClean="0">
                <a:latin typeface="+mn-lt"/>
              </a:rPr>
              <a:t>Mostra finale  1 giugno 2017  e 15 giugno 2017</a:t>
            </a:r>
            <a:endParaRPr lang="it-IT" sz="1400" dirty="0">
              <a:latin typeface="+mn-lt"/>
            </a:endParaRPr>
          </a:p>
        </p:txBody>
      </p:sp>
      <p:pic>
        <p:nvPicPr>
          <p:cNvPr id="2050" name="Picture 2" descr="C:\Users\Admin\AppData\Local\Temp\Rar$DI12.075\image12.JPG"/>
          <p:cNvPicPr>
            <a:picLocks noChangeAspect="1" noChangeArrowheads="1"/>
          </p:cNvPicPr>
          <p:nvPr/>
        </p:nvPicPr>
        <p:blipFill>
          <a:blip r:embed="rId2" cstate="print"/>
          <a:srcRect/>
          <a:stretch>
            <a:fillRect/>
          </a:stretch>
        </p:blipFill>
        <p:spPr bwMode="auto">
          <a:xfrm>
            <a:off x="428596" y="1071546"/>
            <a:ext cx="2428892" cy="2428892"/>
          </a:xfrm>
          <a:prstGeom prst="rect">
            <a:avLst/>
          </a:prstGeom>
          <a:ln>
            <a:noFill/>
          </a:ln>
          <a:effectLst>
            <a:outerShdw blurRad="292100" dist="139700" dir="2700000" algn="tl" rotWithShape="0">
              <a:srgbClr val="333333">
                <a:alpha val="65000"/>
              </a:srgbClr>
            </a:outerShdw>
          </a:effectLst>
        </p:spPr>
      </p:pic>
      <p:pic>
        <p:nvPicPr>
          <p:cNvPr id="4" name="Immagine 3" descr="image11.JPG"/>
          <p:cNvPicPr>
            <a:picLocks noChangeAspect="1"/>
          </p:cNvPicPr>
          <p:nvPr/>
        </p:nvPicPr>
        <p:blipFill>
          <a:blip r:embed="rId3" cstate="print"/>
          <a:srcRect l="26471" b="15000"/>
          <a:stretch>
            <a:fillRect/>
          </a:stretch>
        </p:blipFill>
        <p:spPr>
          <a:xfrm>
            <a:off x="2928926" y="1071546"/>
            <a:ext cx="1785950" cy="2428892"/>
          </a:xfrm>
          <a:prstGeom prst="rect">
            <a:avLst/>
          </a:prstGeom>
          <a:ln>
            <a:noFill/>
          </a:ln>
          <a:effectLst>
            <a:outerShdw blurRad="292100" dist="139700" dir="2700000" algn="tl" rotWithShape="0">
              <a:srgbClr val="333333">
                <a:alpha val="65000"/>
              </a:srgbClr>
            </a:outerShdw>
          </a:effectLst>
        </p:spPr>
      </p:pic>
      <p:pic>
        <p:nvPicPr>
          <p:cNvPr id="5" name="Immagine 4" descr="image6.JPG"/>
          <p:cNvPicPr>
            <a:picLocks noChangeAspect="1"/>
          </p:cNvPicPr>
          <p:nvPr/>
        </p:nvPicPr>
        <p:blipFill>
          <a:blip r:embed="rId4" cstate="print"/>
          <a:stretch>
            <a:fillRect/>
          </a:stretch>
        </p:blipFill>
        <p:spPr>
          <a:xfrm>
            <a:off x="6858016" y="2857496"/>
            <a:ext cx="2285984" cy="1643050"/>
          </a:xfrm>
          <a:prstGeom prst="rect">
            <a:avLst/>
          </a:prstGeom>
          <a:ln>
            <a:noFill/>
          </a:ln>
          <a:effectLst>
            <a:outerShdw blurRad="292100" dist="139700" dir="2700000" algn="tl" rotWithShape="0">
              <a:srgbClr val="333333">
                <a:alpha val="65000"/>
              </a:srgbClr>
            </a:outerShdw>
          </a:effectLst>
        </p:spPr>
      </p:pic>
      <p:pic>
        <p:nvPicPr>
          <p:cNvPr id="7" name="Immagine 6" descr="image3.JPG"/>
          <p:cNvPicPr>
            <a:picLocks noChangeAspect="1"/>
          </p:cNvPicPr>
          <p:nvPr/>
        </p:nvPicPr>
        <p:blipFill>
          <a:blip r:embed="rId5" cstate="print"/>
          <a:stretch>
            <a:fillRect/>
          </a:stretch>
        </p:blipFill>
        <p:spPr>
          <a:xfrm>
            <a:off x="357158" y="3714752"/>
            <a:ext cx="6357950"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descr="image1.JPG"/>
          <p:cNvPicPr>
            <a:picLocks noChangeAspect="1"/>
          </p:cNvPicPr>
          <p:nvPr/>
        </p:nvPicPr>
        <p:blipFill>
          <a:blip r:embed="rId6" cstate="print"/>
          <a:stretch>
            <a:fillRect/>
          </a:stretch>
        </p:blipFill>
        <p:spPr>
          <a:xfrm>
            <a:off x="5286380" y="428604"/>
            <a:ext cx="3143272" cy="2428892"/>
          </a:xfrm>
          <a:prstGeom prst="teardrop">
            <a:avLst/>
          </a:prstGeom>
        </p:spPr>
      </p:pic>
      <p:pic>
        <p:nvPicPr>
          <p:cNvPr id="9" name="Immagine 8" descr="image10.JPG"/>
          <p:cNvPicPr>
            <a:picLocks noChangeAspect="1"/>
          </p:cNvPicPr>
          <p:nvPr/>
        </p:nvPicPr>
        <p:blipFill>
          <a:blip r:embed="rId7" cstate="print"/>
          <a:srcRect l="11667" b="4345"/>
          <a:stretch>
            <a:fillRect/>
          </a:stretch>
        </p:blipFill>
        <p:spPr>
          <a:xfrm>
            <a:off x="6786546" y="4429132"/>
            <a:ext cx="2357454"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TotalTime>
  <Words>67</Words>
  <Application>Microsoft Office PowerPoint</Application>
  <PresentationFormat>Presentazione su schermo (4:3)</PresentationFormat>
  <Paragraphs>11</Paragraphs>
  <Slides>10</Slides>
  <Notes>1</Notes>
  <HiddenSlides>0</HiddenSlides>
  <MMClips>1</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Equinozio</vt:lpstr>
      <vt:lpstr>Progetto di Continuità Verticale : L’Acqua è Vita ( Infanzia –Primaria) Istituto Comprensivo “L.Da Vinci” Olevano S.T. a cura della Prof.ssa Corvo  Rita Funzione strumentale Area A3 –Orientamento – a.s. 2016-2017 La seconda fase del progetto continuità, riguarda le classi ponte della scuola dell’ infanzia  e le classi prime della scuola primaria ; Il progetto ha gli stessi obiettivi e finalità di quelli sottoposti agli alunni delle scuole primarie e secondarie . Le attività laboratoriali si svolgeranno il  17 gennaio 2017 presso i tre plessi di Ariano, Monticelli, Salitto e prevedono un percorso sensoriale  dell’ acqua : </vt:lpstr>
      <vt:lpstr>-i colori dell’ acqua ( i colori primari e secondari , mescolando all’acqua i primi per ottenere i secondi -Laboratorio artistico il fiore magico   è un esperimento scientifico che trasformato in una forma artistica dimostra l’effetto della capillarità: la carta assorbe l’acqua e si gonfia progressivamente --I suoni dell’ Acqua , simpatiche canzoni per un facile apprendimento con gli strumenti digitali   -lI vasi comunicanti  esperimento scientifico  Laboratorio Musicale i suoni dell’Acqua </vt:lpstr>
      <vt:lpstr>Laboratorio artistico  Il fiore magico</vt:lpstr>
      <vt:lpstr>Laboratorio scientifico I vasi comunicanti</vt:lpstr>
      <vt:lpstr>Laboratorio  scientifico i colori dell’Acqua e vasi comunicanti</vt:lpstr>
      <vt:lpstr>Laboratorio il fiore Magico</vt:lpstr>
      <vt:lpstr>Attività musicale nel nuovo laboratorio multimediale di Monticelli </vt:lpstr>
      <vt:lpstr>MOSTRA   FINALE  DEI  LAVORI LA  terza  fase conclusiva prevede un esposizione dei lavori eseguiti dalle classi ponte dei tre ordini scolastici, presso la sede centrale della scuola secondaria sita in Ariano alla via Risorgimento n.17 di Olevano S.T. L’inaugurazione della mostra è prevista per giovedì 1 giugno 2017, in orario curricolare  e sarà permanente sino al 29 giugno, accessibile ai genitori nelle date del 1 e del 15 Giugno. Il percorso espositivo è stato progettato con l’intento di  far pervenire ai destinatari  i seguenti concetti base: - L’acqua come fonte di vita. - Uso dell’acqua nel quotidiano. - Scrittura e lettura di testi. -Utilizzo di semplici procedure.  Il compito –prodotto  esposto si riassume in : cartelloni ,manufatti di carta riciclata  , dimostrazioni scientifiche, ,video in lingua inglese, manufatti artistici  con la pixel Art, strumenti musicali con materiale da riciclo. Immagini</vt:lpstr>
      <vt:lpstr>Mostra finale  1 giugno 2017  e 15 giugno 2017</vt:lpstr>
      <vt:lpstr>mostra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seconda fase del progetto continuità, riguarda le classi ponte della scuola dell’ infanzia  e le classi prime della scuola primaria ; Il progetto ha gli stessi obiettivi e finalità di quelli sottoposti agli alunni delle scuole primarie e secondarie . Le attività laboratoriali sono previste il  17 gennaio 2017e prevedono un percorso sensoriale  dell’ acqua :</dc:title>
  <dc:creator>Admin</dc:creator>
  <cp:lastModifiedBy>Admin</cp:lastModifiedBy>
  <cp:revision>27</cp:revision>
  <dcterms:created xsi:type="dcterms:W3CDTF">2017-05-30T20:17:34Z</dcterms:created>
  <dcterms:modified xsi:type="dcterms:W3CDTF">2017-06-13T07:53:36Z</dcterms:modified>
</cp:coreProperties>
</file>